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600650" cy="42840275"/>
  <p:notesSz cx="6858000" cy="9144000"/>
  <p:defaultTextStyle>
    <a:defPPr>
      <a:defRPr lang="de-DE"/>
    </a:defPPr>
    <a:lvl1pPr marL="0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1pPr>
    <a:lvl2pPr marL="1762552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2pPr>
    <a:lvl3pPr marL="3525103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3pPr>
    <a:lvl4pPr marL="5287655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4pPr>
    <a:lvl5pPr marL="7050207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5pPr>
    <a:lvl6pPr marL="8812759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6pPr>
    <a:lvl7pPr marL="10575310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7pPr>
    <a:lvl8pPr marL="12337862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8pPr>
    <a:lvl9pPr marL="14100414" algn="l" defTabSz="3525103" rtl="0" eaLnBrk="1" latinLnBrk="0" hangingPunct="1">
      <a:defRPr sz="69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>
        <p:scale>
          <a:sx n="50" d="100"/>
          <a:sy n="50" d="100"/>
        </p:scale>
        <p:origin x="-102" y="-4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800" b="1" dirty="0">
                <a:solidFill>
                  <a:schemeClr val="tx2"/>
                </a:solidFill>
              </a:rPr>
              <a:t>Einsatz von digitalen Technologien für Menschen mit Behinderungen nach Digitalisierungsgrad von Betrieben</a:t>
            </a:r>
          </a:p>
        </c:rich>
      </c:tx>
      <c:layout>
        <c:manualLayout>
          <c:xMode val="edge"/>
          <c:yMode val="edge"/>
          <c:x val="0.13396242987301368"/>
          <c:y val="2.77338665509662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'digiGrad digiHilfsmittel gew'!$J$16</c:f>
              <c:strCache>
                <c:ptCount val="1"/>
                <c:pt idx="0">
                  <c:v>niedrig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'digiGrad digiHilfsmittel gew'!$I$17:$I$20</c:f>
              <c:strCache>
                <c:ptCount val="4"/>
                <c:pt idx="0">
                  <c:v>Barrierefreie Lernmedien</c:v>
                </c:pt>
                <c:pt idx="1">
                  <c:v>Barrierefreie Software</c:v>
                </c:pt>
                <c:pt idx="2">
                  <c:v>behinderungskompensierende Technologien</c:v>
                </c:pt>
                <c:pt idx="3">
                  <c:v>Ein-/Ausgabegeräte für Computer</c:v>
                </c:pt>
              </c:strCache>
            </c:strRef>
          </c:cat>
          <c:val>
            <c:numRef>
              <c:f>'digiGrad digiHilfsmittel gew'!$J$17:$J$20</c:f>
              <c:numCache>
                <c:formatCode>0%</c:formatCode>
                <c:ptCount val="4"/>
                <c:pt idx="0">
                  <c:v>0.03</c:v>
                </c:pt>
                <c:pt idx="1">
                  <c:v>0.02</c:v>
                </c:pt>
                <c:pt idx="2">
                  <c:v>7.0000000000000007E-2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B6-4620-A371-D830B5E7A3FE}"/>
            </c:ext>
          </c:extLst>
        </c:ser>
        <c:ser>
          <c:idx val="1"/>
          <c:order val="1"/>
          <c:tx>
            <c:strRef>
              <c:f>'digiGrad digiHilfsmittel gew'!$K$16</c:f>
              <c:strCache>
                <c:ptCount val="1"/>
                <c:pt idx="0">
                  <c:v>mittel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'digiGrad digiHilfsmittel gew'!$I$17:$I$20</c:f>
              <c:strCache>
                <c:ptCount val="4"/>
                <c:pt idx="0">
                  <c:v>Barrierefreie Lernmedien</c:v>
                </c:pt>
                <c:pt idx="1">
                  <c:v>Barrierefreie Software</c:v>
                </c:pt>
                <c:pt idx="2">
                  <c:v>behinderungskompensierende Technologien</c:v>
                </c:pt>
                <c:pt idx="3">
                  <c:v>Ein-/Ausgabegeräte für Computer</c:v>
                </c:pt>
              </c:strCache>
            </c:strRef>
          </c:cat>
          <c:val>
            <c:numRef>
              <c:f>'digiGrad digiHilfsmittel gew'!$K$17:$K$20</c:f>
              <c:numCache>
                <c:formatCode>0%</c:formatCode>
                <c:ptCount val="4"/>
                <c:pt idx="0">
                  <c:v>0.39</c:v>
                </c:pt>
                <c:pt idx="1">
                  <c:v>0.09</c:v>
                </c:pt>
                <c:pt idx="2">
                  <c:v>0.19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B6-4620-A371-D830B5E7A3FE}"/>
            </c:ext>
          </c:extLst>
        </c:ser>
        <c:ser>
          <c:idx val="2"/>
          <c:order val="2"/>
          <c:tx>
            <c:strRef>
              <c:f>'digiGrad digiHilfsmittel gew'!$L$16</c:f>
              <c:strCache>
                <c:ptCount val="1"/>
                <c:pt idx="0">
                  <c:v>hoch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'digiGrad digiHilfsmittel gew'!$I$17:$I$20</c:f>
              <c:strCache>
                <c:ptCount val="4"/>
                <c:pt idx="0">
                  <c:v>Barrierefreie Lernmedien</c:v>
                </c:pt>
                <c:pt idx="1">
                  <c:v>Barrierefreie Software</c:v>
                </c:pt>
                <c:pt idx="2">
                  <c:v>behinderungskompensierende Technologien</c:v>
                </c:pt>
                <c:pt idx="3">
                  <c:v>Ein-/Ausgabegeräte für Computer</c:v>
                </c:pt>
              </c:strCache>
            </c:strRef>
          </c:cat>
          <c:val>
            <c:numRef>
              <c:f>'digiGrad digiHilfsmittel gew'!$L$17:$L$20</c:f>
              <c:numCache>
                <c:formatCode>0%</c:formatCode>
                <c:ptCount val="4"/>
                <c:pt idx="0">
                  <c:v>0.46</c:v>
                </c:pt>
                <c:pt idx="1">
                  <c:v>0.13</c:v>
                </c:pt>
                <c:pt idx="2">
                  <c:v>0.28999999999999998</c:v>
                </c:pt>
                <c:pt idx="3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B6-4620-A371-D830B5E7A3F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80165368"/>
        <c:axId val="680165696"/>
      </c:barChart>
      <c:catAx>
        <c:axId val="680165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80165696"/>
        <c:crosses val="autoZero"/>
        <c:auto val="1"/>
        <c:lblAlgn val="ctr"/>
        <c:lblOffset val="100"/>
        <c:noMultiLvlLbl val="0"/>
      </c:catAx>
      <c:valAx>
        <c:axId val="680165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80165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800" b="1" baseline="0" dirty="0">
                <a:solidFill>
                  <a:schemeClr val="tx2"/>
                </a:solidFill>
              </a:rPr>
              <a:t>Konzepte und Institutionen zur Inklusionsförderung</a:t>
            </a:r>
            <a:endParaRPr lang="de-DE" sz="2800" b="1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16053065661454929"/>
          <c:y val="1.80165397509414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46284645669291341"/>
          <c:y val="0.19670510708401978"/>
          <c:w val="0.50659798775153109"/>
          <c:h val="0.7428885227896759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Tabelle2!$B$8:$B$11</c:f>
              <c:strCache>
                <c:ptCount val="4"/>
                <c:pt idx="0">
                  <c:v>weitere Maßnahmen der betrieblichen Gesundheitsförderung</c:v>
                </c:pt>
                <c:pt idx="1">
                  <c:v>Schwerbehindertenvertretung im Betrieb</c:v>
                </c:pt>
                <c:pt idx="2">
                  <c:v>Diversity-Management-Konzept</c:v>
                </c:pt>
                <c:pt idx="3">
                  <c:v>Betriebliches Eingliederungsmanagement</c:v>
                </c:pt>
              </c:strCache>
            </c:strRef>
          </c:cat>
          <c:val>
            <c:numRef>
              <c:f>Tabelle2!$C$8:$C$11</c:f>
              <c:numCache>
                <c:formatCode>0%</c:formatCode>
                <c:ptCount val="4"/>
                <c:pt idx="0">
                  <c:v>0.25</c:v>
                </c:pt>
                <c:pt idx="1">
                  <c:v>0.04</c:v>
                </c:pt>
                <c:pt idx="2">
                  <c:v>0.06</c:v>
                </c:pt>
                <c:pt idx="3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72-4578-BB20-6E4506F89F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4034824"/>
        <c:axId val="454036792"/>
      </c:barChart>
      <c:catAx>
        <c:axId val="454034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54036792"/>
        <c:crosses val="autoZero"/>
        <c:auto val="1"/>
        <c:lblAlgn val="ctr"/>
        <c:lblOffset val="100"/>
        <c:noMultiLvlLbl val="0"/>
      </c:catAx>
      <c:valAx>
        <c:axId val="4540367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54034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563111542780718"/>
          <c:y val="0.22362869198312235"/>
          <c:w val="0.46427377260606789"/>
          <c:h val="0.5417777751405791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Tabelle1!$B$6</c:f>
              <c:strCache>
                <c:ptCount val="1"/>
                <c:pt idx="0">
                  <c:v>trifft voll / ziemlich zu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6.0499480501767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6BD-4200-8987-4209BD547F92}"/>
                </c:ext>
              </c:extLst>
            </c:dLbl>
            <c:dLbl>
              <c:idx val="1"/>
              <c:layout>
                <c:manualLayout>
                  <c:x val="-3.952293944860053E-3"/>
                  <c:y val="-9.2341312344802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6BD-4200-8987-4209BD547F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Tabelle1!$C$5:$D$5</c:f>
              <c:strCache>
                <c:ptCount val="2"/>
                <c:pt idx="0">
                  <c:v>Die Schwerbehindertenquote im Betrieb soll erhöht werden</c:v>
                </c:pt>
                <c:pt idx="1">
                  <c:v>Unsere Führungskräfte beabsichtigen Maßnahmen zur Inklusion im Betrieb auszubauen</c:v>
                </c:pt>
              </c:strCache>
            </c:strRef>
          </c:cat>
          <c:val>
            <c:numRef>
              <c:f>Tabelle1!$C$6:$D$6</c:f>
              <c:numCache>
                <c:formatCode>0%</c:formatCode>
                <c:ptCount val="2"/>
                <c:pt idx="0">
                  <c:v>0.05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BD-4200-8987-4209BD547F92}"/>
            </c:ext>
          </c:extLst>
        </c:ser>
        <c:ser>
          <c:idx val="1"/>
          <c:order val="1"/>
          <c:tx>
            <c:strRef>
              <c:f>Tabelle1!$B$7</c:f>
              <c:strCache>
                <c:ptCount val="1"/>
                <c:pt idx="0">
                  <c:v>trifft teilweise zu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Tabelle1!$C$5:$D$5</c:f>
              <c:strCache>
                <c:ptCount val="2"/>
                <c:pt idx="0">
                  <c:v>Die Schwerbehindertenquote im Betrieb soll erhöht werden</c:v>
                </c:pt>
                <c:pt idx="1">
                  <c:v>Unsere Führungskräfte beabsichtigen Maßnahmen zur Inklusion im Betrieb auszubauen</c:v>
                </c:pt>
              </c:strCache>
            </c:strRef>
          </c:cat>
          <c:val>
            <c:numRef>
              <c:f>Tabelle1!$C$7:$D$7</c:f>
              <c:numCache>
                <c:formatCode>0%</c:formatCode>
                <c:ptCount val="2"/>
                <c:pt idx="0">
                  <c:v>0.1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BD-4200-8987-4209BD547F92}"/>
            </c:ext>
          </c:extLst>
        </c:ser>
        <c:ser>
          <c:idx val="2"/>
          <c:order val="2"/>
          <c:tx>
            <c:strRef>
              <c:f>Tabelle1!$B$8</c:f>
              <c:strCache>
                <c:ptCount val="1"/>
                <c:pt idx="0">
                  <c:v>trifft weniger / gar nicht zu</c:v>
                </c:pt>
              </c:strCache>
            </c:strRef>
          </c:tx>
          <c:spPr>
            <a:solidFill>
              <a:srgbClr val="EF904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Tabelle1!$C$5:$D$5</c:f>
              <c:strCache>
                <c:ptCount val="2"/>
                <c:pt idx="0">
                  <c:v>Die Schwerbehindertenquote im Betrieb soll erhöht werden</c:v>
                </c:pt>
                <c:pt idx="1">
                  <c:v>Unsere Führungskräfte beabsichtigen Maßnahmen zur Inklusion im Betrieb auszubauen</c:v>
                </c:pt>
              </c:strCache>
            </c:strRef>
          </c:cat>
          <c:val>
            <c:numRef>
              <c:f>Tabelle1!$C$8:$D$8</c:f>
              <c:numCache>
                <c:formatCode>0%</c:formatCode>
                <c:ptCount val="2"/>
                <c:pt idx="0">
                  <c:v>0.86</c:v>
                </c:pt>
                <c:pt idx="1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BD-4200-8987-4209BD547F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7979336"/>
        <c:axId val="417972120"/>
      </c:barChart>
      <c:catAx>
        <c:axId val="417979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17972120"/>
        <c:crosses val="autoZero"/>
        <c:auto val="1"/>
        <c:lblAlgn val="l"/>
        <c:lblOffset val="100"/>
        <c:noMultiLvlLbl val="0"/>
      </c:catAx>
      <c:valAx>
        <c:axId val="4179721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1797933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0.2527</cdr:x>
      <cdr:y>0.08564</cdr:y>
    </cdr:from>
    <cdr:to>
      <cdr:x>0.77083</cdr:x>
      <cdr:y>0.19706</cdr:y>
    </cdr:to>
    <cdr:sp macro="" textlink="">
      <cdr:nvSpPr>
        <cdr:cNvPr id="2" name="Textfeld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48082" y="409620"/>
          <a:ext cx="6659678" cy="53290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20000"/>
            <a:lumOff val="80000"/>
          </a:schemeClr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spAutoFit/>
        </a:bodyPr>
        <a:lstStyle xmlns:a="http://schemas.openxmlformats.org/drawingml/2006/main"/>
        <a:p xmlns:a="http://schemas.openxmlformats.org/drawingml/2006/main">
          <a:pPr algn="ctr">
            <a:lnSpc>
              <a:spcPct val="107000"/>
            </a:lnSpc>
            <a:spcAft>
              <a:spcPts val="800"/>
            </a:spcAft>
          </a:pPr>
          <a:r>
            <a:rPr lang="de-DE" sz="28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Prospektive Inklusionsorientierung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B66F8-7E73-4F82-B09F-88FB7D334088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43000"/>
            <a:ext cx="2203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1844D-C986-4A01-948E-518D2B8780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45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011132"/>
            <a:ext cx="26010553" cy="14914762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2501064"/>
            <a:ext cx="22950488" cy="10343147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1601-72FC-4759-981E-5012F6CC7EF1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1F9B-1220-419A-BD26-80EC2293F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0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1601-72FC-4759-981E-5012F6CC7EF1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1F9B-1220-419A-BD26-80EC2293F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46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280848"/>
            <a:ext cx="6598265" cy="3630515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280848"/>
            <a:ext cx="19412287" cy="36305153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1601-72FC-4759-981E-5012F6CC7EF1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1F9B-1220-419A-BD26-80EC2293F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07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1601-72FC-4759-981E-5012F6CC7EF1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1F9B-1220-419A-BD26-80EC2293F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43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0680331"/>
            <a:ext cx="26393061" cy="17820361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28669280"/>
            <a:ext cx="26393061" cy="9371307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1601-72FC-4759-981E-5012F6CC7EF1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1F9B-1220-419A-BD26-80EC2293F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90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1404240"/>
            <a:ext cx="13005276" cy="2718176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1404240"/>
            <a:ext cx="13005276" cy="2718176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1601-72FC-4759-981E-5012F6CC7EF1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1F9B-1220-419A-BD26-80EC2293F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84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280857"/>
            <a:ext cx="26393061" cy="828047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0501820"/>
            <a:ext cx="12945507" cy="5146780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5648601"/>
            <a:ext cx="12945507" cy="2301673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0501820"/>
            <a:ext cx="13009262" cy="5146780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5648601"/>
            <a:ext cx="13009262" cy="2301673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1601-72FC-4759-981E-5012F6CC7EF1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1F9B-1220-419A-BD26-80EC2293F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59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1601-72FC-4759-981E-5012F6CC7EF1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1F9B-1220-419A-BD26-80EC2293F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63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1601-72FC-4759-981E-5012F6CC7EF1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1F9B-1220-419A-BD26-80EC2293F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44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56018"/>
            <a:ext cx="9869506" cy="9996064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168216"/>
            <a:ext cx="15491579" cy="30444362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852082"/>
            <a:ext cx="9869506" cy="23810073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1601-72FC-4759-981E-5012F6CC7EF1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1F9B-1220-419A-BD26-80EC2293F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52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56018"/>
            <a:ext cx="9869506" cy="9996064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168216"/>
            <a:ext cx="15491579" cy="30444362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852082"/>
            <a:ext cx="9869506" cy="23810073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1601-72FC-4759-981E-5012F6CC7EF1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1F9B-1220-419A-BD26-80EC2293F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81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280857"/>
            <a:ext cx="26393061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1404240"/>
            <a:ext cx="26393061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39706598"/>
            <a:ext cx="6885146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41601-72FC-4759-981E-5012F6CC7EF1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39706598"/>
            <a:ext cx="10327719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39706598"/>
            <a:ext cx="6885146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C1F9B-1220-419A-BD26-80EC2293F0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07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chart" Target="../charts/chart1.xml"/><Relationship Id="rId3" Type="http://schemas.openxmlformats.org/officeDocument/2006/relationships/image" Target="../media/image2.png"/><Relationship Id="rId21" Type="http://schemas.openxmlformats.org/officeDocument/2006/relationships/image" Target="../media/image15.png"/><Relationship Id="rId7" Type="http://schemas.openxmlformats.org/officeDocument/2006/relationships/image" Target="../media/image5.jpg"/><Relationship Id="rId12" Type="http://schemas.openxmlformats.org/officeDocument/2006/relationships/image" Target="../media/image10.jpeg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hyperlink" Target="http://www.qualifizierungspanel.de/" TargetMode="External"/><Relationship Id="rId10" Type="http://schemas.openxmlformats.org/officeDocument/2006/relationships/image" Target="../media/image8.jpeg"/><Relationship Id="rId19" Type="http://schemas.openxmlformats.org/officeDocument/2006/relationships/chart" Target="../charts/chart2.xml"/><Relationship Id="rId4" Type="http://schemas.openxmlformats.org/officeDocument/2006/relationships/image" Target="../media/image3.sv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hteck 64"/>
          <p:cNvSpPr/>
          <p:nvPr/>
        </p:nvSpPr>
        <p:spPr>
          <a:xfrm>
            <a:off x="766536" y="15250424"/>
            <a:ext cx="14220000" cy="2802715"/>
          </a:xfrm>
          <a:prstGeom prst="rect">
            <a:avLst/>
          </a:prstGeom>
          <a:solidFill>
            <a:srgbClr val="1F5777">
              <a:alpha val="1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u="sng" dirty="0">
              <a:solidFill>
                <a:srgbClr val="92D050"/>
              </a:solidFill>
            </a:endParaRPr>
          </a:p>
          <a:p>
            <a:endParaRPr lang="de-DE" u="sng" dirty="0">
              <a:solidFill>
                <a:srgbClr val="92D050"/>
              </a:solidFill>
            </a:endParaRPr>
          </a:p>
          <a:p>
            <a:endParaRPr lang="de-DE" u="sng" dirty="0">
              <a:solidFill>
                <a:srgbClr val="92D050"/>
              </a:solidFill>
            </a:endParaRPr>
          </a:p>
          <a:p>
            <a:endParaRPr lang="de-DE" u="sng" dirty="0">
              <a:solidFill>
                <a:srgbClr val="92D050"/>
              </a:solidFill>
            </a:endParaRPr>
          </a:p>
          <a:p>
            <a:r>
              <a:rPr lang="de-DE" dirty="0">
                <a:solidFill>
                  <a:srgbClr val="92D050"/>
                </a:solidFill>
              </a:rPr>
              <a:t> </a:t>
            </a:r>
          </a:p>
        </p:txBody>
      </p:sp>
      <p:sp>
        <p:nvSpPr>
          <p:cNvPr id="60" name="Rechteck 59"/>
          <p:cNvSpPr/>
          <p:nvPr/>
        </p:nvSpPr>
        <p:spPr>
          <a:xfrm>
            <a:off x="15571404" y="12095341"/>
            <a:ext cx="14204609" cy="11853117"/>
          </a:xfrm>
          <a:prstGeom prst="rect">
            <a:avLst/>
          </a:prstGeom>
          <a:solidFill>
            <a:srgbClr val="1F5777">
              <a:alpha val="1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/>
          <p:cNvSpPr/>
          <p:nvPr/>
        </p:nvSpPr>
        <p:spPr>
          <a:xfrm>
            <a:off x="803299" y="32409905"/>
            <a:ext cx="14220000" cy="6920095"/>
          </a:xfrm>
          <a:prstGeom prst="rect">
            <a:avLst/>
          </a:prstGeom>
          <a:solidFill>
            <a:srgbClr val="E8EEF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8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5663661" y="6924485"/>
            <a:ext cx="14112352" cy="4965581"/>
          </a:xfrm>
          <a:prstGeom prst="rect">
            <a:avLst/>
          </a:prstGeom>
          <a:solidFill>
            <a:srgbClr val="1F5777">
              <a:alpha val="1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u="sng" dirty="0">
              <a:solidFill>
                <a:srgbClr val="92D050"/>
              </a:solidFill>
            </a:endParaRPr>
          </a:p>
          <a:p>
            <a:endParaRPr lang="de-DE" u="sng" dirty="0">
              <a:solidFill>
                <a:srgbClr val="92D050"/>
              </a:solidFill>
            </a:endParaRPr>
          </a:p>
          <a:p>
            <a:endParaRPr lang="de-DE" u="sng" dirty="0">
              <a:solidFill>
                <a:srgbClr val="92D050"/>
              </a:solidFill>
            </a:endParaRPr>
          </a:p>
          <a:p>
            <a:endParaRPr lang="de-DE" u="sng" dirty="0">
              <a:solidFill>
                <a:srgbClr val="92D050"/>
              </a:solidFill>
            </a:endParaRPr>
          </a:p>
          <a:p>
            <a:r>
              <a:rPr lang="de-DE" dirty="0">
                <a:solidFill>
                  <a:srgbClr val="92D050"/>
                </a:solidFill>
              </a:rPr>
              <a:t>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75640" y="554672"/>
            <a:ext cx="29110782" cy="5327968"/>
          </a:xfrm>
          <a:prstGeom prst="rect">
            <a:avLst/>
          </a:prstGeom>
        </p:spPr>
      </p:pic>
      <p:sp>
        <p:nvSpPr>
          <p:cNvPr id="5" name="Textfeld 2"/>
          <p:cNvSpPr txBox="1">
            <a:spLocks noChangeArrowheads="1"/>
          </p:cNvSpPr>
          <p:nvPr/>
        </p:nvSpPr>
        <p:spPr bwMode="auto">
          <a:xfrm>
            <a:off x="7521747" y="1679340"/>
            <a:ext cx="2106651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de-DE" altLang="de-DE" sz="8000" b="1" i="1" dirty="0">
                <a:solidFill>
                  <a:schemeClr val="bg1"/>
                </a:solidFill>
              </a:rPr>
              <a:t>DABEI: Digitalisierung in der betrieblichen Ausbildung von Menschen mit Behinderung</a:t>
            </a:r>
          </a:p>
        </p:txBody>
      </p:sp>
      <p:pic>
        <p:nvPicPr>
          <p:cNvPr id="6" name="Grafik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5640" y="-713016"/>
            <a:ext cx="8204380" cy="5590330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766536" y="10089700"/>
            <a:ext cx="14158325" cy="4987438"/>
          </a:xfrm>
          <a:prstGeom prst="rect">
            <a:avLst/>
          </a:prstGeom>
          <a:solidFill>
            <a:srgbClr val="1F5777">
              <a:alpha val="1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9" name="Rechteck 8"/>
          <p:cNvSpPr/>
          <p:nvPr/>
        </p:nvSpPr>
        <p:spPr>
          <a:xfrm>
            <a:off x="15571404" y="33216746"/>
            <a:ext cx="14220000" cy="6174643"/>
          </a:xfrm>
          <a:prstGeom prst="rect">
            <a:avLst/>
          </a:prstGeom>
          <a:solidFill>
            <a:srgbClr val="1F5777">
              <a:alpha val="1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8673870" y="35240192"/>
            <a:ext cx="2520280" cy="28803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Foto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5651587" y="33319225"/>
            <a:ext cx="134471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000" dirty="0"/>
              <a:t>Projektteam</a:t>
            </a:r>
          </a:p>
        </p:txBody>
      </p:sp>
      <p:sp>
        <p:nvSpPr>
          <p:cNvPr id="14" name="Rechteck 13"/>
          <p:cNvSpPr/>
          <p:nvPr/>
        </p:nvSpPr>
        <p:spPr>
          <a:xfrm>
            <a:off x="716991" y="18385538"/>
            <a:ext cx="14220000" cy="13861680"/>
          </a:xfrm>
          <a:prstGeom prst="rect">
            <a:avLst/>
          </a:prstGeom>
          <a:solidFill>
            <a:srgbClr val="1F5777">
              <a:alpha val="1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5571404" y="24078712"/>
            <a:ext cx="14219999" cy="8839687"/>
          </a:xfrm>
          <a:prstGeom prst="rect">
            <a:avLst/>
          </a:prstGeom>
          <a:solidFill>
            <a:srgbClr val="1F5777">
              <a:alpha val="1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15725336" y="7028383"/>
            <a:ext cx="13609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schemeClr val="tx2"/>
                </a:solidFill>
              </a:rPr>
              <a:t>Betriebliche </a:t>
            </a:r>
            <a:r>
              <a:rPr lang="de-DE" sz="3600" b="1" dirty="0" smtClean="0">
                <a:solidFill>
                  <a:schemeClr val="tx2"/>
                </a:solidFill>
              </a:rPr>
              <a:t>Ausbildungsbeteiligung</a:t>
            </a:r>
            <a:endParaRPr lang="de-DE" sz="3600" b="1" dirty="0">
              <a:solidFill>
                <a:schemeClr val="tx2"/>
              </a:solidFill>
            </a:endParaRPr>
          </a:p>
        </p:txBody>
      </p:sp>
      <p:pic>
        <p:nvPicPr>
          <p:cNvPr id="20" name="Grafik 19" descr="Ein Bild, das Text, draußen, Metall enthält.&#10;&#10;Automatisch generierte Beschreibung">
            <a:extLst>
              <a:ext uri="{FF2B5EF4-FFF2-40B4-BE49-F238E27FC236}">
                <a16:creationId xmlns:a16="http://schemas.microsoft.com/office/drawing/2014/main" id="{6082D5AC-57BF-8E41-BD8F-BE42EAB32A5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6434" y="40433233"/>
            <a:ext cx="3199857" cy="1631927"/>
          </a:xfrm>
          <a:prstGeom prst="rect">
            <a:avLst/>
          </a:prstGeom>
        </p:spPr>
      </p:pic>
      <p:pic>
        <p:nvPicPr>
          <p:cNvPr id="21" name="Grafik 20" descr="C:\Users\Diekmann\Downloads\BMBF_CMYK_Gef_L_300dpi(3)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4889" y="39876693"/>
            <a:ext cx="4895036" cy="276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rafik 2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10" r="7343"/>
          <a:stretch/>
        </p:blipFill>
        <p:spPr>
          <a:xfrm>
            <a:off x="15655009" y="35263343"/>
            <a:ext cx="2695075" cy="2903776"/>
          </a:xfrm>
          <a:prstGeom prst="rect">
            <a:avLst/>
          </a:prstGeom>
        </p:spPr>
      </p:pic>
      <p:sp>
        <p:nvSpPr>
          <p:cNvPr id="23" name="Textfeld 22"/>
          <p:cNvSpPr txBox="1"/>
          <p:nvPr/>
        </p:nvSpPr>
        <p:spPr>
          <a:xfrm>
            <a:off x="14902475" y="38287792"/>
            <a:ext cx="412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Dr. S. I. Weller</a:t>
            </a:r>
          </a:p>
          <a:p>
            <a:pPr algn="ctr"/>
            <a:r>
              <a:rPr lang="de-DE" sz="2000" dirty="0"/>
              <a:t>0228 107-1311</a:t>
            </a:r>
          </a:p>
          <a:p>
            <a:pPr algn="ctr"/>
            <a:r>
              <a:rPr lang="de-DE" sz="2000" dirty="0"/>
              <a:t>Weller@bibb.de</a:t>
            </a:r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3"/>
          <a:stretch/>
        </p:blipFill>
        <p:spPr>
          <a:xfrm>
            <a:off x="21708033" y="35239067"/>
            <a:ext cx="2360707" cy="2952328"/>
          </a:xfrm>
          <a:prstGeom prst="rect">
            <a:avLst/>
          </a:prstGeom>
        </p:spPr>
      </p:pic>
      <p:sp>
        <p:nvSpPr>
          <p:cNvPr id="26" name="Textfeld 25"/>
          <p:cNvSpPr txBox="1"/>
          <p:nvPr/>
        </p:nvSpPr>
        <p:spPr>
          <a:xfrm>
            <a:off x="20973968" y="38272475"/>
            <a:ext cx="43230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David Samray</a:t>
            </a:r>
          </a:p>
          <a:p>
            <a:pPr algn="ctr"/>
            <a:r>
              <a:rPr lang="de-DE" sz="2000" dirty="0"/>
              <a:t>0228 107-1868</a:t>
            </a:r>
          </a:p>
          <a:p>
            <a:pPr algn="ctr"/>
            <a:r>
              <a:rPr lang="de-DE" sz="2000" dirty="0"/>
              <a:t>Samray@bibb.de</a:t>
            </a: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2623" y="35239067"/>
            <a:ext cx="2376264" cy="2909711"/>
          </a:xfrm>
          <a:prstGeom prst="rect">
            <a:avLst/>
          </a:prstGeom>
        </p:spPr>
      </p:pic>
      <p:sp>
        <p:nvSpPr>
          <p:cNvPr id="28" name="Textfeld 27"/>
          <p:cNvSpPr txBox="1"/>
          <p:nvPr/>
        </p:nvSpPr>
        <p:spPr>
          <a:xfrm>
            <a:off x="23325766" y="38273337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Tim Komorowski</a:t>
            </a:r>
          </a:p>
          <a:p>
            <a:pPr algn="ctr"/>
            <a:r>
              <a:rPr lang="de-DE" sz="2000" dirty="0"/>
              <a:t> +49 (0)228 107-1924</a:t>
            </a:r>
          </a:p>
          <a:p>
            <a:pPr algn="ctr"/>
            <a:r>
              <a:rPr lang="de-DE" sz="2000" dirty="0"/>
              <a:t>Tim.Komorowski@bibb.de</a:t>
            </a:r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32"/>
          <a:stretch/>
        </p:blipFill>
        <p:spPr>
          <a:xfrm>
            <a:off x="27400500" y="35217758"/>
            <a:ext cx="2375513" cy="2952328"/>
          </a:xfrm>
          <a:prstGeom prst="rect">
            <a:avLst/>
          </a:prstGeom>
        </p:spPr>
      </p:pic>
      <p:sp>
        <p:nvSpPr>
          <p:cNvPr id="30" name="Textfeld 29"/>
          <p:cNvSpPr txBox="1"/>
          <p:nvPr/>
        </p:nvSpPr>
        <p:spPr>
          <a:xfrm>
            <a:off x="26525081" y="38252783"/>
            <a:ext cx="412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Alexander Schur</a:t>
            </a:r>
          </a:p>
          <a:p>
            <a:pPr algn="ctr"/>
            <a:r>
              <a:rPr lang="de-DE" sz="2000" dirty="0"/>
              <a:t>+49 (0)228 107-2201</a:t>
            </a:r>
          </a:p>
          <a:p>
            <a:pPr algn="ctr"/>
            <a:r>
              <a:rPr lang="de-DE" sz="2000" dirty="0"/>
              <a:t>Alexander.Schur@bibb.de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385" y="39391389"/>
            <a:ext cx="2857500" cy="28575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61" y="39790866"/>
            <a:ext cx="6175635" cy="2058545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1853" y="23343983"/>
            <a:ext cx="13673877" cy="7950276"/>
          </a:xfrm>
          <a:prstGeom prst="rect">
            <a:avLst/>
          </a:prstGeom>
        </p:spPr>
      </p:pic>
      <p:sp>
        <p:nvSpPr>
          <p:cNvPr id="33" name="Textfeld 32"/>
          <p:cNvSpPr txBox="1"/>
          <p:nvPr/>
        </p:nvSpPr>
        <p:spPr>
          <a:xfrm>
            <a:off x="17839891" y="38271613"/>
            <a:ext cx="43230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Dr. F. Rausch-Berhie </a:t>
            </a:r>
          </a:p>
          <a:p>
            <a:pPr algn="ctr"/>
            <a:r>
              <a:rPr lang="de-DE" sz="2000" dirty="0"/>
              <a:t>0228 107-1157</a:t>
            </a:r>
          </a:p>
          <a:p>
            <a:pPr algn="ctr"/>
            <a:r>
              <a:rPr lang="de-DE" sz="2000" dirty="0"/>
              <a:t>rausch-berhie@bibb.de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779003" y="18659398"/>
            <a:ext cx="13609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schemeClr val="tx2"/>
                </a:solidFill>
              </a:rPr>
              <a:t>Methode</a:t>
            </a:r>
          </a:p>
        </p:txBody>
      </p:sp>
      <p:pic>
        <p:nvPicPr>
          <p:cNvPr id="36" name="Grafik 3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3870" y="35236160"/>
            <a:ext cx="2723090" cy="2905200"/>
          </a:xfrm>
          <a:prstGeom prst="rect">
            <a:avLst/>
          </a:prstGeom>
        </p:spPr>
      </p:pic>
      <p:sp>
        <p:nvSpPr>
          <p:cNvPr id="37" name="Textfeld 36"/>
          <p:cNvSpPr txBox="1"/>
          <p:nvPr/>
        </p:nvSpPr>
        <p:spPr>
          <a:xfrm>
            <a:off x="975505" y="10976220"/>
            <a:ext cx="138755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2800" dirty="0">
                <a:solidFill>
                  <a:schemeClr val="tx2"/>
                </a:solidFill>
              </a:rPr>
              <a:t>• Zunehmende </a:t>
            </a:r>
            <a:r>
              <a:rPr lang="de-DE" sz="2800" b="1" dirty="0">
                <a:solidFill>
                  <a:schemeClr val="tx2"/>
                </a:solidFill>
              </a:rPr>
              <a:t>Digitalisierung</a:t>
            </a:r>
            <a:r>
              <a:rPr lang="de-DE" sz="2800" dirty="0">
                <a:solidFill>
                  <a:schemeClr val="tx2"/>
                </a:solidFill>
              </a:rPr>
              <a:t> hat weitreichende Auswirkungen auf die Arbeitswelt und die </a:t>
            </a:r>
            <a:r>
              <a:rPr lang="de-DE" sz="2800" b="1" dirty="0">
                <a:solidFill>
                  <a:schemeClr val="tx2"/>
                </a:solidFill>
              </a:rPr>
              <a:t>betriebliche Ausbildung</a:t>
            </a:r>
            <a:r>
              <a:rPr lang="de-DE" sz="2800" dirty="0">
                <a:solidFill>
                  <a:schemeClr val="tx2"/>
                </a:solidFill>
              </a:rPr>
              <a:t>. </a:t>
            </a:r>
          </a:p>
          <a:p>
            <a:pPr algn="just"/>
            <a:r>
              <a:rPr lang="de-DE" sz="2800" dirty="0">
                <a:solidFill>
                  <a:schemeClr val="tx2"/>
                </a:solidFill>
              </a:rPr>
              <a:t>• Berufliche Integration von Menschen mit Behinderung gewinnt im Kontext der Inklusionsthematik und zunehmender </a:t>
            </a:r>
            <a:r>
              <a:rPr lang="de-DE" sz="2800" b="1" dirty="0">
                <a:solidFill>
                  <a:schemeClr val="tx2"/>
                </a:solidFill>
              </a:rPr>
              <a:t>Fachkräfteengpässe</a:t>
            </a:r>
            <a:r>
              <a:rPr lang="de-DE" sz="2800" dirty="0">
                <a:solidFill>
                  <a:schemeClr val="tx2"/>
                </a:solidFill>
              </a:rPr>
              <a:t> an Bedeutung. </a:t>
            </a:r>
          </a:p>
          <a:p>
            <a:pPr algn="just"/>
            <a:r>
              <a:rPr lang="de-DE" sz="2800" dirty="0">
                <a:solidFill>
                  <a:schemeClr val="tx2"/>
                </a:solidFill>
              </a:rPr>
              <a:t>• Etwa ein Viertel der ausbildungsberechtigten Betriebe bildet Jugendliche mit Behinderungen aus oder hat dies in den letzten fünf Jahren getan. Dennoch sind Menschen mit Behinderung </a:t>
            </a:r>
            <a:r>
              <a:rPr lang="de-DE" sz="2800" b="1" dirty="0">
                <a:solidFill>
                  <a:schemeClr val="tx2"/>
                </a:solidFill>
              </a:rPr>
              <a:t>seltener auf dem allgemeinen Arbeitsmarkt erwerbstätig</a:t>
            </a:r>
            <a:r>
              <a:rPr lang="de-DE" sz="28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de-DE" sz="2800" dirty="0">
                <a:solidFill>
                  <a:schemeClr val="tx2"/>
                </a:solidFill>
              </a:rPr>
              <a:t>• Über die </a:t>
            </a:r>
            <a:r>
              <a:rPr lang="de-DE" sz="2800" b="1" dirty="0">
                <a:solidFill>
                  <a:schemeClr val="tx2"/>
                </a:solidFill>
              </a:rPr>
              <a:t>Auswirkungen der Digitalisierung </a:t>
            </a:r>
            <a:r>
              <a:rPr lang="de-DE" sz="2800" dirty="0">
                <a:solidFill>
                  <a:schemeClr val="tx2"/>
                </a:solidFill>
              </a:rPr>
              <a:t>auf die Bereitschaft von Betrieben, Menschen mit Behinderung auszubilden, ist bislang wenig bekannt.</a:t>
            </a:r>
          </a:p>
        </p:txBody>
      </p:sp>
      <p:sp>
        <p:nvSpPr>
          <p:cNvPr id="38" name="Rechteck 37"/>
          <p:cNvSpPr/>
          <p:nvPr/>
        </p:nvSpPr>
        <p:spPr>
          <a:xfrm>
            <a:off x="766536" y="6887383"/>
            <a:ext cx="14220000" cy="2952801"/>
          </a:xfrm>
          <a:prstGeom prst="rect">
            <a:avLst/>
          </a:prstGeom>
          <a:solidFill>
            <a:srgbClr val="1F5777">
              <a:alpha val="1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39" name="Textfeld 38"/>
          <p:cNvSpPr txBox="1"/>
          <p:nvPr/>
        </p:nvSpPr>
        <p:spPr>
          <a:xfrm>
            <a:off x="1166067" y="10170505"/>
            <a:ext cx="13609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schemeClr val="tx2"/>
                </a:solidFill>
              </a:rPr>
              <a:t>Problemstellung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803299" y="16546212"/>
            <a:ext cx="138957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2800" dirty="0">
                <a:solidFill>
                  <a:schemeClr val="tx2"/>
                </a:solidFill>
              </a:rPr>
              <a:t>Wirkt die zunehmende </a:t>
            </a:r>
            <a:r>
              <a:rPr lang="de-DE" sz="2800" b="1" dirty="0">
                <a:solidFill>
                  <a:schemeClr val="tx2"/>
                </a:solidFill>
              </a:rPr>
              <a:t>Digitalisierung</a:t>
            </a:r>
            <a:r>
              <a:rPr lang="de-DE" sz="2800" dirty="0">
                <a:solidFill>
                  <a:schemeClr val="tx2"/>
                </a:solidFill>
              </a:rPr>
              <a:t> der Berufswelt mit Blick auf die betriebliche Ausbildung von Menschen mit Behinderung eher </a:t>
            </a:r>
            <a:r>
              <a:rPr lang="de-DE" sz="2800" b="1" dirty="0">
                <a:solidFill>
                  <a:schemeClr val="tx2"/>
                </a:solidFill>
              </a:rPr>
              <a:t>inklusionshemmend oder -fördernd</a:t>
            </a:r>
            <a:r>
              <a:rPr lang="de-DE" sz="2800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1126250" y="6893598"/>
            <a:ext cx="13609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schemeClr val="tx2"/>
                </a:solidFill>
              </a:rPr>
              <a:t>Projektlaufzeit </a:t>
            </a:r>
            <a:r>
              <a:rPr lang="de-DE" sz="2800" dirty="0">
                <a:solidFill>
                  <a:schemeClr val="tx2"/>
                </a:solidFill>
              </a:rPr>
              <a:t>01.01.2019 bis 31.12.2021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289097" y="7633525"/>
            <a:ext cx="13609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schemeClr val="tx2"/>
                </a:solidFill>
              </a:rPr>
              <a:t>Zielsetzung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803299" y="8323701"/>
            <a:ext cx="138755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2800" dirty="0">
                <a:solidFill>
                  <a:schemeClr val="tx2"/>
                </a:solidFill>
              </a:rPr>
              <a:t>• Verbesserung der Datenlage und Bereitstellung der Daten für die Fachöffentlichkeit </a:t>
            </a:r>
          </a:p>
          <a:p>
            <a:pPr algn="just"/>
            <a:r>
              <a:rPr lang="de-DE" sz="2800" dirty="0">
                <a:solidFill>
                  <a:schemeClr val="tx2"/>
                </a:solidFill>
              </a:rPr>
              <a:t>• Beitrag zu Zielen des Förderschwerpunkts und zu Zielen des BMBF-Rahmenprogramms </a:t>
            </a:r>
          </a:p>
          <a:p>
            <a:pPr algn="just"/>
            <a:r>
              <a:rPr lang="de-DE" sz="2800" dirty="0">
                <a:solidFill>
                  <a:schemeClr val="tx2"/>
                </a:solidFill>
              </a:rPr>
              <a:t>• Beantwortung der Forschungsfrage 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473741" y="15450622"/>
            <a:ext cx="13609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schemeClr val="tx2"/>
                </a:solidFill>
              </a:rPr>
              <a:t>Fragestellung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7093853" y="41925407"/>
            <a:ext cx="2348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bibb.de/dabei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922121" y="19305733"/>
            <a:ext cx="138437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2"/>
                </a:solidFill>
              </a:rPr>
              <a:t>Quantitative Erhebung (</a:t>
            </a:r>
            <a:r>
              <a:rPr lang="de-DE" sz="2800" b="1" dirty="0">
                <a:solidFill>
                  <a:schemeClr val="tx2"/>
                </a:solidFill>
              </a:rPr>
              <a:t>Sondermodul zur Digitalisierung und Inklusion</a:t>
            </a:r>
            <a:r>
              <a:rPr lang="de-DE" sz="2800" dirty="0">
                <a:solidFill>
                  <a:schemeClr val="tx2"/>
                </a:solidFill>
              </a:rPr>
              <a:t>) i.R. einer repräsentativen Betriebsbefragung (</a:t>
            </a:r>
            <a:r>
              <a:rPr lang="de-DE" sz="2800" b="1" dirty="0">
                <a:solidFill>
                  <a:schemeClr val="tx2"/>
                </a:solidFill>
              </a:rPr>
              <a:t>BIBB-Qualifizierungspanel</a:t>
            </a:r>
            <a:r>
              <a:rPr lang="de-DE" sz="2800" dirty="0">
                <a:solidFill>
                  <a:schemeClr val="tx2"/>
                </a:solidFill>
              </a:rPr>
              <a:t> 2020).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2"/>
                </a:solidFill>
              </a:rPr>
              <a:t>BIBB-Qualifizierungspanel: jährliche Wiederholungsbefragung, mit der repräsentative Längs- und Querschnittsdaten zum betrieblichen Qualifizierungsgeschehen in Deutschland erhoben wird.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2"/>
                </a:solidFill>
              </a:rPr>
              <a:t>Auswahl der Betriebe erfolgt über eine disproportional geschichtete Zufallsstichprobe aus der Grundgesamtheit aller Betriebe mit mindestens einem sozialversicherungspflichtig Beschäftigten.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tx2"/>
                </a:solidFill>
              </a:rPr>
              <a:t>Aktuelle Informationen: </a:t>
            </a:r>
            <a:r>
              <a:rPr lang="de-DE" sz="2800" u="sng" dirty="0">
                <a:solidFill>
                  <a:schemeClr val="tx2"/>
                </a:solidFill>
                <a:hlinkClick r:id="rId15"/>
              </a:rPr>
              <a:t>www.qualifizierungspanel.de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972539" y="31225371"/>
            <a:ext cx="13952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Weller, Komorowski, Samray (2020): DABEI: Digitalisierung in der betrieblichen Ausbildung von Menschen mit Behinderung. In: Die berufliche Rehabilitation 04/2019.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1471404" y="32603323"/>
            <a:ext cx="1299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schemeClr val="tx2"/>
                </a:solidFill>
              </a:rPr>
              <a:t>Art der Behinderung </a:t>
            </a:r>
            <a:r>
              <a:rPr lang="de-DE" sz="3600" b="1" dirty="0" smtClean="0">
                <a:solidFill>
                  <a:schemeClr val="tx2"/>
                </a:solidFill>
              </a:rPr>
              <a:t>bei Auszubildenden in Betrieben</a:t>
            </a:r>
            <a:endParaRPr lang="de-DE" sz="3600" b="1" dirty="0">
              <a:solidFill>
                <a:schemeClr val="tx2"/>
              </a:solidFill>
            </a:endParaRPr>
          </a:p>
        </p:txBody>
      </p:sp>
      <p:pic>
        <p:nvPicPr>
          <p:cNvPr id="59" name="Grafik 58">
            <a:extLst>
              <a:ext uri="{FF2B5EF4-FFF2-40B4-BE49-F238E27FC236}">
                <a16:creationId xmlns:a16="http://schemas.microsoft.com/office/drawing/2014/main" id="{544B55CA-0CFE-43C4-A882-56D47C95A67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843971" y="33828510"/>
            <a:ext cx="5779657" cy="4225464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DEE02C06-66EB-4520-82D0-2BD724E7F56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847850" y="33195771"/>
            <a:ext cx="5996121" cy="5335997"/>
          </a:xfrm>
          <a:prstGeom prst="rect">
            <a:avLst/>
          </a:prstGeom>
        </p:spPr>
      </p:pic>
      <p:graphicFrame>
        <p:nvGraphicFramePr>
          <p:cNvPr id="61" name="Diagramm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420825"/>
              </p:ext>
            </p:extLst>
          </p:nvPr>
        </p:nvGraphicFramePr>
        <p:xfrm>
          <a:off x="15862041" y="24466881"/>
          <a:ext cx="13747427" cy="7943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58" name="Diagramm 57"/>
          <p:cNvGraphicFramePr/>
          <p:nvPr>
            <p:extLst>
              <p:ext uri="{D42A27DB-BD31-4B8C-83A1-F6EECF244321}">
                <p14:modId xmlns:p14="http://schemas.microsoft.com/office/powerpoint/2010/main" val="3351319615"/>
              </p:ext>
            </p:extLst>
          </p:nvPr>
        </p:nvGraphicFramePr>
        <p:xfrm>
          <a:off x="15747540" y="12322074"/>
          <a:ext cx="13867725" cy="5178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15784384" y="17472457"/>
            <a:ext cx="13747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800" dirty="0"/>
              <a:t>Quelle: BIBB-Qualifizierungspanel 2020, </a:t>
            </a:r>
            <a:r>
              <a:rPr lang="de-DE" sz="2800" dirty="0" smtClean="0"/>
              <a:t>gewichtet</a:t>
            </a:r>
            <a:endParaRPr lang="de-DE" sz="2800" dirty="0"/>
          </a:p>
        </p:txBody>
      </p:sp>
      <p:graphicFrame>
        <p:nvGraphicFramePr>
          <p:cNvPr id="62" name="Diagramm 61"/>
          <p:cNvGraphicFramePr/>
          <p:nvPr>
            <p:extLst>
              <p:ext uri="{D42A27DB-BD31-4B8C-83A1-F6EECF244321}">
                <p14:modId xmlns:p14="http://schemas.microsoft.com/office/powerpoint/2010/main" val="2565565850"/>
              </p:ext>
            </p:extLst>
          </p:nvPr>
        </p:nvGraphicFramePr>
        <p:xfrm>
          <a:off x="15784384" y="18199246"/>
          <a:ext cx="13825085" cy="4782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64" name="Textfeld 63"/>
          <p:cNvSpPr txBox="1"/>
          <p:nvPr/>
        </p:nvSpPr>
        <p:spPr>
          <a:xfrm>
            <a:off x="15862042" y="23507744"/>
            <a:ext cx="13747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800" dirty="0"/>
              <a:t>Quelle: BIBB-Qualifizierungspanel 2020, </a:t>
            </a:r>
            <a:r>
              <a:rPr lang="de-DE" sz="2800" dirty="0" smtClean="0"/>
              <a:t>gewichtet</a:t>
            </a:r>
            <a:endParaRPr lang="de-DE" sz="2800" dirty="0"/>
          </a:p>
        </p:txBody>
      </p:sp>
      <p:sp>
        <p:nvSpPr>
          <p:cNvPr id="66" name="Textfeld 65"/>
          <p:cNvSpPr txBox="1"/>
          <p:nvPr/>
        </p:nvSpPr>
        <p:spPr>
          <a:xfrm>
            <a:off x="1275871" y="38847671"/>
            <a:ext cx="13747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800" dirty="0"/>
              <a:t>Quelle: BIBB-Qualifizierungspanel 2020, </a:t>
            </a:r>
            <a:r>
              <a:rPr lang="de-DE" sz="2800" dirty="0" smtClean="0"/>
              <a:t>gewichtet</a:t>
            </a:r>
            <a:endParaRPr lang="de-DE" sz="2800" dirty="0"/>
          </a:p>
        </p:txBody>
      </p:sp>
      <p:sp>
        <p:nvSpPr>
          <p:cNvPr id="70" name="Textfeld 69"/>
          <p:cNvSpPr txBox="1"/>
          <p:nvPr/>
        </p:nvSpPr>
        <p:spPr>
          <a:xfrm>
            <a:off x="15862042" y="32403269"/>
            <a:ext cx="13747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800" dirty="0"/>
              <a:t>Quelle: BIBB-Qualifizierungspanel 2020, </a:t>
            </a:r>
            <a:r>
              <a:rPr lang="de-DE" sz="2800" dirty="0" smtClean="0"/>
              <a:t>gewichtet</a:t>
            </a:r>
            <a:endParaRPr lang="de-DE" sz="2800" dirty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6426221" y="7667910"/>
            <a:ext cx="12619066" cy="3842243"/>
          </a:xfrm>
          <a:prstGeom prst="rect">
            <a:avLst/>
          </a:prstGeom>
        </p:spPr>
      </p:pic>
      <p:sp>
        <p:nvSpPr>
          <p:cNvPr id="71" name="Textfeld 70"/>
          <p:cNvSpPr txBox="1"/>
          <p:nvPr/>
        </p:nvSpPr>
        <p:spPr>
          <a:xfrm>
            <a:off x="16014672" y="11491195"/>
            <a:ext cx="13747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800" dirty="0"/>
              <a:t>Quelle: BIBB-Qualifizierungspanel 2020, </a:t>
            </a:r>
            <a:r>
              <a:rPr lang="de-DE" sz="2800" dirty="0" smtClean="0"/>
              <a:t>gewichtet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7169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348</Words>
  <Application>Microsoft Office PowerPoint</Application>
  <PresentationFormat>Benutzerdefiniert</PresentationFormat>
  <Paragraphs>59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Diekmann</dc:creator>
  <cp:lastModifiedBy>Weller, Sabrina Inez</cp:lastModifiedBy>
  <cp:revision>28</cp:revision>
  <dcterms:created xsi:type="dcterms:W3CDTF">2021-03-31T12:33:42Z</dcterms:created>
  <dcterms:modified xsi:type="dcterms:W3CDTF">2021-09-16T12:53:01Z</dcterms:modified>
</cp:coreProperties>
</file>